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1"/>
  </p:notesMasterIdLst>
  <p:sldIdLst>
    <p:sldId id="272" r:id="rId2"/>
    <p:sldId id="633" r:id="rId3"/>
    <p:sldId id="634" r:id="rId4"/>
    <p:sldId id="579" r:id="rId5"/>
    <p:sldId id="635" r:id="rId6"/>
    <p:sldId id="636" r:id="rId7"/>
    <p:sldId id="637" r:id="rId8"/>
    <p:sldId id="63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8" r:id="rId18"/>
    <p:sldId id="676" r:id="rId19"/>
    <p:sldId id="649" r:id="rId20"/>
    <p:sldId id="650" r:id="rId21"/>
    <p:sldId id="647" r:id="rId22"/>
    <p:sldId id="651" r:id="rId23"/>
    <p:sldId id="652" r:id="rId24"/>
    <p:sldId id="653" r:id="rId25"/>
    <p:sldId id="654" r:id="rId26"/>
    <p:sldId id="655" r:id="rId27"/>
    <p:sldId id="656" r:id="rId28"/>
    <p:sldId id="658" r:id="rId29"/>
    <p:sldId id="657" r:id="rId30"/>
    <p:sldId id="659" r:id="rId31"/>
    <p:sldId id="660" r:id="rId32"/>
    <p:sldId id="661" r:id="rId33"/>
    <p:sldId id="662" r:id="rId34"/>
    <p:sldId id="663" r:id="rId35"/>
    <p:sldId id="670" r:id="rId36"/>
    <p:sldId id="669" r:id="rId37"/>
    <p:sldId id="664" r:id="rId38"/>
    <p:sldId id="665" r:id="rId39"/>
    <p:sldId id="666" r:id="rId40"/>
    <p:sldId id="667" r:id="rId41"/>
    <p:sldId id="668" r:id="rId42"/>
    <p:sldId id="673" r:id="rId43"/>
    <p:sldId id="671" r:id="rId44"/>
    <p:sldId id="675" r:id="rId45"/>
    <p:sldId id="678" r:id="rId46"/>
    <p:sldId id="672" r:id="rId47"/>
    <p:sldId id="679" r:id="rId48"/>
    <p:sldId id="680" r:id="rId49"/>
    <p:sldId id="674" r:id="rId50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52" autoAdjust="0"/>
  </p:normalViewPr>
  <p:slideViewPr>
    <p:cSldViewPr snapToGrid="0">
      <p:cViewPr varScale="1">
        <p:scale>
          <a:sx n="76" d="100"/>
          <a:sy n="76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28/02/2020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26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widgetTextField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TextField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decoration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InputDecoration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hintText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'Informe o nome’),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); }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4F96C-DCAA-4989-A608-8B32F185F32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73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i.flutter.dev/flutter/material/IconButton-clas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pi.flutter.dev/flutter/material/Icons-clas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pi.flutter.dev/flutter/widgets/Flex/Flex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RaisedButton-class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Container-class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i.flutter.dev/flutter/painting/EdgeInsets-class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i.flutter.dev/flutter/material/Scaffold-clas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Calculadora IMC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53100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it-IT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it-IT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it-IT" sz="1600" i="1" spc="-12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it-IT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96C7CD-95E5-4A89-96AA-2539DA53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66" t="15335" r="11575" b="78384"/>
          <a:stretch/>
        </p:blipFill>
        <p:spPr>
          <a:xfrm>
            <a:off x="1512277" y="410308"/>
            <a:ext cx="5551714" cy="99646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DF73DD9-2A07-403D-B772-FADE93ABB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95" t="39741" r="53483" b="54067"/>
          <a:stretch/>
        </p:blipFill>
        <p:spPr>
          <a:xfrm>
            <a:off x="1512277" y="4325816"/>
            <a:ext cx="6096009" cy="1219199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1078524" y="2572906"/>
            <a:ext cx="8544902" cy="5247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Tente agora centralizar o nome e mudar o azul para verde.</a:t>
            </a:r>
          </a:p>
        </p:txBody>
      </p:sp>
    </p:spTree>
    <p:extLst>
      <p:ext uri="{BB962C8B-B14F-4D97-AF65-F5344CB8AC3E}">
        <p14:creationId xmlns:p14="http://schemas.microsoft.com/office/powerpoint/2010/main" val="982000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96C7CD-95E5-4A89-96AA-2539DA53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66" t="15335" r="11575" b="78384"/>
          <a:stretch/>
        </p:blipFill>
        <p:spPr>
          <a:xfrm>
            <a:off x="1512277" y="410308"/>
            <a:ext cx="5551714" cy="99646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DF73DD9-2A07-403D-B772-FADE93ABB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95" t="39741" r="53483" b="54067"/>
          <a:stretch/>
        </p:blipFill>
        <p:spPr>
          <a:xfrm>
            <a:off x="1512277" y="4325816"/>
            <a:ext cx="6096009" cy="12191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47971C3-DB95-473A-A787-90E787864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0" t="45530" r="73369" b="34420"/>
          <a:stretch/>
        </p:blipFill>
        <p:spPr>
          <a:xfrm>
            <a:off x="1172308" y="1507435"/>
            <a:ext cx="7222608" cy="271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2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773721" y="2572906"/>
            <a:ext cx="8497017" cy="5247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Tente fazer agora o ícone de resetar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Dica: Será um botão ícone do tipo </a:t>
            </a:r>
            <a:r>
              <a:rPr lang="pt-BR" sz="2400" dirty="0" err="1"/>
              <a:t>reflesh</a:t>
            </a: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Visite a pagina:</a:t>
            </a: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https://api.flutter.dev/flutter/material/IconButton-class.html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1D3029-3826-4607-A0FC-C96FB2840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4" t="17168" r="84257" b="77525"/>
          <a:stretch/>
        </p:blipFill>
        <p:spPr>
          <a:xfrm>
            <a:off x="773722" y="782075"/>
            <a:ext cx="8497017" cy="114050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06A6E41-2C9A-4BD2-B227-BA2CB653AA09}"/>
              </a:ext>
            </a:extLst>
          </p:cNvPr>
          <p:cNvSpPr/>
          <p:nvPr/>
        </p:nvSpPr>
        <p:spPr>
          <a:xfrm>
            <a:off x="8124092" y="911314"/>
            <a:ext cx="1499334" cy="890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8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901682" y="4249305"/>
            <a:ext cx="6741765" cy="5247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Botão criado. Agora vamos para o corpo do Programa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733C59F-D94D-4D92-B803-A98C1FB67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92" t="31898" r="13478" b="24348"/>
          <a:stretch/>
        </p:blipFill>
        <p:spPr>
          <a:xfrm>
            <a:off x="-1" y="0"/>
            <a:ext cx="10053759" cy="38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03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2141E1A-3440-412B-91CF-FFB1AAFEB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04" t="43279" r="26038" b="25234"/>
          <a:stretch/>
        </p:blipFill>
        <p:spPr>
          <a:xfrm>
            <a:off x="2309446" y="3255596"/>
            <a:ext cx="4970584" cy="241495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738554" y="1078522"/>
            <a:ext cx="8476782" cy="5247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Fora da barra criada vamos colocar o corpo de nosso programa.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Neste momento poderíamos usar uma foto como em nosso ultimo programa mas vamos somente afirmar a cor branca de fundo.</a:t>
            </a:r>
          </a:p>
        </p:txBody>
      </p:sp>
    </p:spTree>
    <p:extLst>
      <p:ext uri="{BB962C8B-B14F-4D97-AF65-F5344CB8AC3E}">
        <p14:creationId xmlns:p14="http://schemas.microsoft.com/office/powerpoint/2010/main" val="322104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539323" y="785445"/>
            <a:ext cx="6201060" cy="10785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Olhando nosso layout desejado, qual seria o tipo de layout que devemos criar dentro de nosso </a:t>
            </a:r>
            <a:r>
              <a:rPr lang="pt-BR" sz="2400" u="sng" dirty="0" err="1">
                <a:solidFill>
                  <a:srgbClr val="FF0000"/>
                </a:solidFill>
              </a:rPr>
              <a:t>body</a:t>
            </a:r>
            <a:endParaRPr lang="pt-BR" sz="2400" u="sng" dirty="0">
              <a:solidFill>
                <a:srgbClr val="FF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CCD5FA2-90BF-40D4-B141-12A8DB3F3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7" t="62024" r="27549" b="16917"/>
          <a:stretch/>
        </p:blipFill>
        <p:spPr>
          <a:xfrm>
            <a:off x="105507" y="2358685"/>
            <a:ext cx="6669984" cy="22685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E47A04-F56D-4FD2-ABF5-CA9441A66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1" t="26118" r="64996" b="10847"/>
          <a:stretch/>
        </p:blipFill>
        <p:spPr>
          <a:xfrm>
            <a:off x="7057292" y="1001619"/>
            <a:ext cx="3023333" cy="4663521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ADEAD971-6A47-4CCF-929A-4BB08CBAE30A}"/>
              </a:ext>
            </a:extLst>
          </p:cNvPr>
          <p:cNvSpPr/>
          <p:nvPr/>
        </p:nvSpPr>
        <p:spPr>
          <a:xfrm rot="10800000">
            <a:off x="2118607" y="2968687"/>
            <a:ext cx="4329083" cy="36469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56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1600099" y="1430215"/>
            <a:ext cx="2039754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4000" dirty="0" err="1"/>
              <a:t>Column</a:t>
            </a:r>
            <a:endParaRPr lang="pt-BR" sz="4000" u="sng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1E47A04-F56D-4FD2-ABF5-CA9441A66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1" t="26118" r="64996" b="10847"/>
          <a:stretch/>
        </p:blipFill>
        <p:spPr>
          <a:xfrm>
            <a:off x="7057292" y="1001619"/>
            <a:ext cx="3023333" cy="46635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615CB3E-B350-4617-B48A-23C0FE1A7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88" t="41392" r="29992" b="33451"/>
          <a:stretch/>
        </p:blipFill>
        <p:spPr>
          <a:xfrm>
            <a:off x="138010" y="2515052"/>
            <a:ext cx="6409409" cy="315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00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272141" y="300648"/>
            <a:ext cx="309611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Nosso tipo de botão é o </a:t>
            </a:r>
            <a:r>
              <a:rPr lang="pt-BR" sz="2400" u="sng" dirty="0" err="1">
                <a:solidFill>
                  <a:srgbClr val="FF0000"/>
                </a:solidFill>
              </a:rPr>
              <a:t>person_outline</a:t>
            </a:r>
            <a:endParaRPr lang="pt-BR" sz="2400" u="sng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16F891D-FFF6-4573-ACC9-D4CDC3860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8" t="13878" r="20106" b="35904"/>
          <a:stretch/>
        </p:blipFill>
        <p:spPr>
          <a:xfrm>
            <a:off x="1406770" y="1430215"/>
            <a:ext cx="6745897" cy="41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33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248695" y="1953602"/>
            <a:ext cx="309611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Nosso tipo de botão é o </a:t>
            </a:r>
            <a:r>
              <a:rPr lang="pt-BR" sz="2400" u="sng" dirty="0" err="1">
                <a:solidFill>
                  <a:srgbClr val="FF0000"/>
                </a:solidFill>
              </a:rPr>
              <a:t>person_outline</a:t>
            </a:r>
            <a:endParaRPr lang="pt-BR" sz="2400" u="sng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7471FB-F1F3-471F-9E95-D311D548D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19" t="10846" r="17548" b="22283"/>
          <a:stretch/>
        </p:blipFill>
        <p:spPr>
          <a:xfrm>
            <a:off x="3810000" y="26987"/>
            <a:ext cx="6270625" cy="56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57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EBEA1B-4ED4-4983-9304-A1E37A9ED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92" y="236979"/>
            <a:ext cx="9226062" cy="1199561"/>
          </a:xfrm>
        </p:spPr>
        <p:txBody>
          <a:bodyPr>
            <a:normAutofit/>
          </a:bodyPr>
          <a:lstStyle/>
          <a:p>
            <a:r>
              <a:rPr lang="pt-BR" sz="2800" dirty="0"/>
              <a:t>Como reconhecer então o desenho de todos os botões?</a:t>
            </a:r>
            <a:br>
              <a:rPr lang="pt-BR" sz="2800" dirty="0"/>
            </a:br>
            <a:endParaRPr lang="pt-BR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7EC021-F63D-4D8A-A794-C5AF113C3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969477"/>
            <a:ext cx="5575606" cy="28833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Como reconhecer então o desenho de todos os botões?</a:t>
            </a:r>
            <a:endParaRPr lang="pt-BR" dirty="0">
              <a:hlinkClick r:id="rId2"/>
            </a:endParaRP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https://api.flutter.dev/flutter/material/Icons-class.html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95F2BD-1B91-475D-A722-370B4B9E3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12" t="14975" r="24991" b="11551"/>
          <a:stretch/>
        </p:blipFill>
        <p:spPr>
          <a:xfrm>
            <a:off x="6634039" y="1319540"/>
            <a:ext cx="3446586" cy="435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81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Calculadora de IMC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7ED62C-DDBF-4A53-A86C-E0DB0F8BB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" t="7544" r="81742" b="7544"/>
          <a:stretch/>
        </p:blipFill>
        <p:spPr>
          <a:xfrm>
            <a:off x="5977547" y="171721"/>
            <a:ext cx="3246225" cy="526185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5C2C2F2-6AE9-494F-8363-23C9EE7A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53" y="1501798"/>
            <a:ext cx="4840562" cy="1568126"/>
          </a:xfrm>
        </p:spPr>
        <p:txBody>
          <a:bodyPr>
            <a:noAutofit/>
          </a:bodyPr>
          <a:lstStyle/>
          <a:p>
            <a:r>
              <a:rPr lang="pt-BR" sz="2400" dirty="0"/>
              <a:t>Deverá ter botão para reiniciar os dados.</a:t>
            </a:r>
          </a:p>
          <a:p>
            <a:r>
              <a:rPr lang="pt-BR" sz="2400" dirty="0"/>
              <a:t>Mostra mensagem de falta dados quando não for preenchido.</a:t>
            </a:r>
          </a:p>
          <a:p>
            <a:r>
              <a:rPr lang="pt-BR" sz="2400" dirty="0"/>
              <a:t>Deverá mostrar mensagem se esta no peso ideal ou se esta em algum nível de obesidade</a:t>
            </a:r>
          </a:p>
        </p:txBody>
      </p:sp>
    </p:spTree>
    <p:extLst>
      <p:ext uri="{BB962C8B-B14F-4D97-AF65-F5344CB8AC3E}">
        <p14:creationId xmlns:p14="http://schemas.microsoft.com/office/powerpoint/2010/main" val="258703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D1CD46C-03BA-4DE8-874A-99E1A37587F6}"/>
              </a:ext>
            </a:extLst>
          </p:cNvPr>
          <p:cNvSpPr/>
          <p:nvPr/>
        </p:nvSpPr>
        <p:spPr>
          <a:xfrm>
            <a:off x="574431" y="1066800"/>
            <a:ext cx="9073661" cy="69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EB20F3F-EEDD-49BB-9440-78663CA92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39" t="12085" r="16734" b="18156"/>
          <a:stretch/>
        </p:blipFill>
        <p:spPr>
          <a:xfrm>
            <a:off x="773723" y="93785"/>
            <a:ext cx="7952666" cy="557676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F589719-01C2-404E-8C68-099483EE32A9}"/>
              </a:ext>
            </a:extLst>
          </p:cNvPr>
          <p:cNvSpPr/>
          <p:nvPr/>
        </p:nvSpPr>
        <p:spPr>
          <a:xfrm>
            <a:off x="1354235" y="4264114"/>
            <a:ext cx="7473241" cy="890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639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66948FD-4E86-43F6-8AFE-41DC93CF1629}"/>
              </a:ext>
            </a:extLst>
          </p:cNvPr>
          <p:cNvSpPr txBox="1">
            <a:spLocks/>
          </p:cNvSpPr>
          <p:nvPr/>
        </p:nvSpPr>
        <p:spPr>
          <a:xfrm>
            <a:off x="565218" y="412017"/>
            <a:ext cx="7922290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Vamos centralizar o nosso ícone.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Vamos desta vez usar o </a:t>
            </a:r>
            <a:r>
              <a:rPr lang="pt-BR" sz="2400" dirty="0" err="1">
                <a:solidFill>
                  <a:schemeClr val="tx1"/>
                </a:solidFill>
              </a:rPr>
              <a:t>crossAxisAlignment.stretch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Esse tipo de alinhamento não somente coloca tudo no centro do eixo mas completa a linha toda. Ele esticaria o ícone de uma ponta a outra se não tivéssemos especificado seu tamanho.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Mais informações:</a:t>
            </a: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https://api.flutter.dev/flutter/widgets/Flex/Flex.html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FE2B31-B794-4866-8ABB-1BA5E018C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59" t="12085" r="16734" b="65625"/>
          <a:stretch/>
        </p:blipFill>
        <p:spPr>
          <a:xfrm>
            <a:off x="7297836" y="3902077"/>
            <a:ext cx="2782789" cy="178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2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4BBD926-7FFD-45A2-B9B5-3CB44671D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99" t="21166" r="13013" b="18156"/>
          <a:stretch/>
        </p:blipFill>
        <p:spPr>
          <a:xfrm>
            <a:off x="-1" y="91372"/>
            <a:ext cx="10080625" cy="557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43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0B0EA9-FD52-4466-82A0-481FD066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88" t="10846" r="15571" b="34254"/>
          <a:stretch/>
        </p:blipFill>
        <p:spPr>
          <a:xfrm>
            <a:off x="738554" y="1269341"/>
            <a:ext cx="8206762" cy="4401209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679752D-B97F-4C32-9D66-3E4780F1F6B8}"/>
              </a:ext>
            </a:extLst>
          </p:cNvPr>
          <p:cNvSpPr txBox="1">
            <a:spLocks/>
          </p:cNvSpPr>
          <p:nvPr/>
        </p:nvSpPr>
        <p:spPr>
          <a:xfrm>
            <a:off x="565218" y="412017"/>
            <a:ext cx="7922290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Já temos o espaço de nosso formulário para receber números. Faltar criar a </a:t>
            </a:r>
            <a:r>
              <a:rPr lang="pt-BR" sz="2400" dirty="0" err="1">
                <a:solidFill>
                  <a:schemeClr val="tx1"/>
                </a:solidFill>
              </a:rPr>
              <a:t>label</a:t>
            </a:r>
            <a:r>
              <a:rPr lang="pt-BR" sz="2400" dirty="0">
                <a:solidFill>
                  <a:schemeClr val="tx1"/>
                </a:solidFill>
              </a:rPr>
              <a:t> peso.</a:t>
            </a:r>
          </a:p>
        </p:txBody>
      </p:sp>
    </p:spTree>
    <p:extLst>
      <p:ext uri="{BB962C8B-B14F-4D97-AF65-F5344CB8AC3E}">
        <p14:creationId xmlns:p14="http://schemas.microsoft.com/office/powerpoint/2010/main" val="331458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679752D-B97F-4C32-9D66-3E4780F1F6B8}"/>
              </a:ext>
            </a:extLst>
          </p:cNvPr>
          <p:cNvSpPr txBox="1">
            <a:spLocks/>
          </p:cNvSpPr>
          <p:nvPr/>
        </p:nvSpPr>
        <p:spPr>
          <a:xfrm>
            <a:off x="565218" y="412017"/>
            <a:ext cx="7922290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Mudamos o tamanho cor do </a:t>
            </a:r>
            <a:r>
              <a:rPr lang="pt-BR" sz="2400" dirty="0" err="1">
                <a:solidFill>
                  <a:schemeClr val="tx1"/>
                </a:solidFill>
              </a:rPr>
              <a:t>label</a:t>
            </a:r>
            <a:r>
              <a:rPr lang="pt-BR" sz="2400" dirty="0">
                <a:solidFill>
                  <a:schemeClr val="tx1"/>
                </a:solidFill>
              </a:rPr>
              <a:t> como desejado.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Agora tente alinhar ao centro os dígitos digitados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29950E-FED5-4923-89FA-EAA513420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53" t="19102" r="12664" b="28475"/>
          <a:stretch/>
        </p:blipFill>
        <p:spPr>
          <a:xfrm>
            <a:off x="808281" y="1674506"/>
            <a:ext cx="8464061" cy="39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6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679752D-B97F-4C32-9D66-3E4780F1F6B8}"/>
              </a:ext>
            </a:extLst>
          </p:cNvPr>
          <p:cNvSpPr txBox="1">
            <a:spLocks/>
          </p:cNvSpPr>
          <p:nvPr/>
        </p:nvSpPr>
        <p:spPr>
          <a:xfrm>
            <a:off x="565217" y="412017"/>
            <a:ext cx="854361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Centralizado!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 err="1">
                <a:solidFill>
                  <a:schemeClr val="tx1"/>
                </a:solidFill>
              </a:rPr>
              <a:t>Agore</a:t>
            </a:r>
            <a:r>
              <a:rPr lang="pt-BR" sz="2400" dirty="0">
                <a:solidFill>
                  <a:schemeClr val="tx1"/>
                </a:solidFill>
              </a:rPr>
              <a:t> tente mudar a cor para verde e seu tamanho para 25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7B1205-DF0E-40CE-BB8C-7F86F7A00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02" t="15740" r="15804" b="30952"/>
          <a:stretch/>
        </p:blipFill>
        <p:spPr>
          <a:xfrm>
            <a:off x="738554" y="1705045"/>
            <a:ext cx="7338646" cy="39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5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679752D-B97F-4C32-9D66-3E4780F1F6B8}"/>
              </a:ext>
            </a:extLst>
          </p:cNvPr>
          <p:cNvSpPr txBox="1">
            <a:spLocks/>
          </p:cNvSpPr>
          <p:nvPr/>
        </p:nvSpPr>
        <p:spPr>
          <a:xfrm>
            <a:off x="565217" y="412017"/>
            <a:ext cx="854361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Poderia ser feito mais estilos, mas isso foi o pedido inicial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Com o bom e velho copia e cola crie a entrada da altura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Copiando o </a:t>
            </a:r>
            <a:r>
              <a:rPr lang="pt-BR" sz="2400" dirty="0" err="1">
                <a:solidFill>
                  <a:schemeClr val="tx1"/>
                </a:solidFill>
              </a:rPr>
              <a:t>textfield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63FECDD-ECAF-49DB-AB7E-5B10C49A2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02" t="10846" r="13827" b="34667"/>
          <a:stretch/>
        </p:blipFill>
        <p:spPr>
          <a:xfrm>
            <a:off x="879231" y="1723292"/>
            <a:ext cx="7655291" cy="394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83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24004D-DF5E-45D4-9C03-B36854268368}"/>
              </a:ext>
            </a:extLst>
          </p:cNvPr>
          <p:cNvSpPr/>
          <p:nvPr/>
        </p:nvSpPr>
        <p:spPr>
          <a:xfrm>
            <a:off x="738554" y="1137138"/>
            <a:ext cx="8862646" cy="586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7FF991-52C4-477A-A120-569A35773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52" t="10846" r="7326" b="18568"/>
          <a:stretch/>
        </p:blipFill>
        <p:spPr>
          <a:xfrm>
            <a:off x="0" y="90070"/>
            <a:ext cx="10080625" cy="55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82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CAB3F0-0189-4B46-A9D6-B7A0E80B7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32" t="22755" r="7326" b="27570"/>
          <a:stretch/>
        </p:blipFill>
        <p:spPr>
          <a:xfrm>
            <a:off x="328246" y="1330570"/>
            <a:ext cx="2284779" cy="39272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AB3197-DB6D-4021-B6D1-78E13AD23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2" t="16881" r="84343" b="19745"/>
          <a:stretch/>
        </p:blipFill>
        <p:spPr>
          <a:xfrm>
            <a:off x="7278809" y="1330570"/>
            <a:ext cx="2473570" cy="3927232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3188676" y="2243259"/>
            <a:ext cx="3950677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Falta somente o botão calcular e o texto logo abaixo dele</a:t>
            </a:r>
          </a:p>
        </p:txBody>
      </p:sp>
    </p:spTree>
    <p:extLst>
      <p:ext uri="{BB962C8B-B14F-4D97-AF65-F5344CB8AC3E}">
        <p14:creationId xmlns:p14="http://schemas.microsoft.com/office/powerpoint/2010/main" val="323834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AB3197-DB6D-4021-B6D1-78E13AD23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7" t="44737" r="84343" b="36534"/>
          <a:stretch/>
        </p:blipFill>
        <p:spPr>
          <a:xfrm>
            <a:off x="5263818" y="29307"/>
            <a:ext cx="4816807" cy="2297723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538040" y="885092"/>
            <a:ext cx="3950677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Como o botão a ser criado deve ficar sobre saído na tela então devemos usar um botão do tipo </a:t>
            </a:r>
            <a:r>
              <a:rPr lang="pt-BR" sz="2400" dirty="0" err="1">
                <a:solidFill>
                  <a:schemeClr val="tx1"/>
                </a:solidFill>
              </a:rPr>
              <a:t>raisedButton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Não esqueça o texto “Calcular”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F99E0E3-B75F-41FF-AE22-3415F049B35F}"/>
              </a:ext>
            </a:extLst>
          </p:cNvPr>
          <p:cNvSpPr txBox="1">
            <a:spLocks/>
          </p:cNvSpPr>
          <p:nvPr/>
        </p:nvSpPr>
        <p:spPr>
          <a:xfrm>
            <a:off x="661742" y="3343521"/>
            <a:ext cx="8757139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Vamos tentar cria-lo.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hlinkClick r:id="rId3"/>
              </a:rPr>
              <a:t>https://api.flutter.dev/flutter/material/RaisedButton-class.html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5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Crie o Projeto em Branco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5C2C2F2-6AE9-494F-8363-23C9EE7A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3894" y="2794707"/>
            <a:ext cx="5754351" cy="1568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Faça seu projeto em branco!</a:t>
            </a:r>
          </a:p>
          <a:p>
            <a:pPr marL="0" indent="0">
              <a:buNone/>
            </a:pPr>
            <a:r>
              <a:rPr lang="pt-BR" sz="2400" dirty="0" err="1"/>
              <a:t>Contrua</a:t>
            </a:r>
            <a:r>
              <a:rPr lang="pt-BR" sz="2400" dirty="0"/>
              <a:t> o projeto com o nome desejado</a:t>
            </a:r>
          </a:p>
          <a:p>
            <a:r>
              <a:rPr lang="pt-BR" sz="2400" dirty="0"/>
              <a:t>Apague o conteúdo do </a:t>
            </a:r>
            <a:r>
              <a:rPr lang="pt-BR" sz="2400" dirty="0" err="1"/>
              <a:t>main.dart</a:t>
            </a:r>
            <a:endParaRPr lang="pt-BR" sz="2400" dirty="0"/>
          </a:p>
          <a:p>
            <a:r>
              <a:rPr lang="pt-BR" sz="2400" dirty="0"/>
              <a:t>Delete o arquivo </a:t>
            </a:r>
            <a:r>
              <a:rPr lang="pt-BR" sz="2400" dirty="0" err="1"/>
              <a:t>widget.test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97381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546534" y="392724"/>
            <a:ext cx="3950677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Modifique tamanho e cor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8DDD8A-0D3A-410A-B8F1-B5F6D5043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49" t="11259" r="17315" b="36730"/>
          <a:stretch/>
        </p:blipFill>
        <p:spPr>
          <a:xfrm>
            <a:off x="2357750" y="1137138"/>
            <a:ext cx="7722876" cy="44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7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262939" y="1617785"/>
            <a:ext cx="2128569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Percebam que o botão ficou fino e esta praticamente do tamanho do texto.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0AA78BC-9E2A-420D-AAB9-718B2DE69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4" t="14637" r="16966" b="17451"/>
          <a:stretch/>
        </p:blipFill>
        <p:spPr>
          <a:xfrm>
            <a:off x="2637692" y="586154"/>
            <a:ext cx="7427400" cy="509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4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785446" y="445477"/>
            <a:ext cx="466075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A importância de um Container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501F68E-2110-43EA-B8EC-7973E589C57F}"/>
              </a:ext>
            </a:extLst>
          </p:cNvPr>
          <p:cNvSpPr txBox="1">
            <a:spLocks/>
          </p:cNvSpPr>
          <p:nvPr/>
        </p:nvSpPr>
        <p:spPr>
          <a:xfrm>
            <a:off x="785446" y="1641232"/>
            <a:ext cx="7959969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O Container serve para colocarmos widgets que seguirão um padrão especifico de cores e tamanhos.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Criaremos um para o botão.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Veja mais em: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hlinkClick r:id="rId2"/>
              </a:rPr>
              <a:t>https://api.flutter.dev/flutter/widgets/Container-class.html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052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785446" y="445477"/>
            <a:ext cx="4660753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A importância de um Container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501F68E-2110-43EA-B8EC-7973E589C57F}"/>
              </a:ext>
            </a:extLst>
          </p:cNvPr>
          <p:cNvSpPr txBox="1">
            <a:spLocks/>
          </p:cNvSpPr>
          <p:nvPr/>
        </p:nvSpPr>
        <p:spPr>
          <a:xfrm>
            <a:off x="785446" y="1641232"/>
            <a:ext cx="7959969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        Recorte todo botão e crie o container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5478F5A-4637-499D-9997-6A4FF21D8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26" t="28596" r="19060" b="28596"/>
          <a:stretch/>
        </p:blipFill>
        <p:spPr>
          <a:xfrm>
            <a:off x="956260" y="2259136"/>
            <a:ext cx="7367125" cy="330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2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785446" y="445477"/>
            <a:ext cx="6248400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Cole o botão como um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do container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A45F46-3896-42C4-B955-D99F1192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3" t="12910" r="8827" b="24760"/>
          <a:stretch/>
        </p:blipFill>
        <p:spPr>
          <a:xfrm>
            <a:off x="422031" y="1391628"/>
            <a:ext cx="8557846" cy="42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9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644768" y="1805354"/>
            <a:ext cx="6389077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Crie agora o texto abaixo do botão calcular (sem suas funções de alteração)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Então abaixo do container crie um </a:t>
            </a:r>
            <a:r>
              <a:rPr lang="pt-BR" sz="2400" dirty="0" err="1">
                <a:solidFill>
                  <a:schemeClr val="tx1"/>
                </a:solidFill>
              </a:rPr>
              <a:t>text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Com seus alinhamentos, cores(verde) e tamanho(25).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A45F46-3896-42C4-B955-D99F11923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87" t="12910" r="8827" b="34444"/>
          <a:stretch/>
        </p:blipFill>
        <p:spPr>
          <a:xfrm>
            <a:off x="7033845" y="1391628"/>
            <a:ext cx="1946031" cy="36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6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D1F1BDF-620E-4C16-A5CF-EFCF3F71F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18" t="25294" r="6152" b="17451"/>
          <a:stretch/>
        </p:blipFill>
        <p:spPr>
          <a:xfrm>
            <a:off x="104832" y="914400"/>
            <a:ext cx="9975793" cy="43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87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3046779" y="2542198"/>
            <a:ext cx="6729046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Como deixar uma tela que possa rolar para cima e baixo?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22049A-2278-4D03-A543-756E9D5FE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54" t="25294" r="6152" b="17451"/>
          <a:stretch/>
        </p:blipFill>
        <p:spPr>
          <a:xfrm>
            <a:off x="397363" y="1031631"/>
            <a:ext cx="2296502" cy="43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70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1593117" y="162413"/>
            <a:ext cx="6729046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Recorte toda sua </a:t>
            </a:r>
            <a:r>
              <a:rPr lang="pt-BR" sz="2400" dirty="0" err="1">
                <a:solidFill>
                  <a:schemeClr val="tx1"/>
                </a:solidFill>
              </a:rPr>
              <a:t>column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9A1A6E-5E52-4050-8AF0-227768892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44" t="27418" r="14408" b="17451"/>
          <a:stretch/>
        </p:blipFill>
        <p:spPr>
          <a:xfrm>
            <a:off x="398585" y="1384388"/>
            <a:ext cx="8428891" cy="412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80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538040" y="738554"/>
            <a:ext cx="6729046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Crie no corpo uma </a:t>
            </a:r>
            <a:r>
              <a:rPr lang="pt-BR" sz="2400" dirty="0" err="1">
                <a:solidFill>
                  <a:schemeClr val="tx1"/>
                </a:solidFill>
              </a:rPr>
              <a:t>singlechildscrollview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 cole sua </a:t>
            </a:r>
            <a:r>
              <a:rPr lang="pt-BR" sz="2400" dirty="0" err="1">
                <a:solidFill>
                  <a:schemeClr val="tx1"/>
                </a:solidFill>
              </a:rPr>
              <a:t>column</a:t>
            </a:r>
            <a:r>
              <a:rPr lang="pt-BR" sz="2400" dirty="0">
                <a:solidFill>
                  <a:schemeClr val="tx1"/>
                </a:solidFill>
              </a:rPr>
              <a:t> como uma </a:t>
            </a:r>
            <a:r>
              <a:rPr lang="pt-BR" sz="2400" dirty="0" err="1">
                <a:solidFill>
                  <a:schemeClr val="tx1"/>
                </a:solidFill>
              </a:rPr>
              <a:t>chield</a:t>
            </a:r>
            <a:r>
              <a:rPr lang="pt-BR" sz="2400" dirty="0">
                <a:solidFill>
                  <a:schemeClr val="tx1"/>
                </a:solidFill>
              </a:rPr>
              <a:t> dela.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132BD1-2C21-467B-83CA-ADFEB88FC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56" t="12085" r="26386" b="43335"/>
          <a:stretch/>
        </p:blipFill>
        <p:spPr>
          <a:xfrm>
            <a:off x="1230923" y="1755715"/>
            <a:ext cx="5826369" cy="40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7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30080"/>
            <a:ext cx="4450801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No arquivo </a:t>
            </a:r>
            <a:r>
              <a:rPr lang="pt-BR" sz="2400" dirty="0" err="1"/>
              <a:t>dart</a:t>
            </a:r>
            <a:r>
              <a:rPr lang="pt-BR" sz="2400" dirty="0"/>
              <a:t> </a:t>
            </a:r>
            <a:r>
              <a:rPr lang="pt-BR" sz="2400" dirty="0" err="1"/>
              <a:t>main</a:t>
            </a:r>
            <a:r>
              <a:rPr lang="pt-BR" sz="2400" dirty="0"/>
              <a:t> faremos: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B01DB-7B49-498B-89D0-A4B19C9A7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01" t="17047" r="23130" b="68545"/>
          <a:stretch/>
        </p:blipFill>
        <p:spPr>
          <a:xfrm>
            <a:off x="182180" y="2045175"/>
            <a:ext cx="5118406" cy="181164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0335FAA-6F81-41CC-8A88-754666F16EA2}"/>
              </a:ext>
            </a:extLst>
          </p:cNvPr>
          <p:cNvSpPr/>
          <p:nvPr/>
        </p:nvSpPr>
        <p:spPr>
          <a:xfrm rot="10800000">
            <a:off x="2247561" y="2994181"/>
            <a:ext cx="4329083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B00E0ED-312B-4914-B071-8071323ED907}"/>
              </a:ext>
            </a:extLst>
          </p:cNvPr>
          <p:cNvSpPr/>
          <p:nvPr/>
        </p:nvSpPr>
        <p:spPr>
          <a:xfrm rot="10800000">
            <a:off x="4844285" y="2312131"/>
            <a:ext cx="1732359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929DBFF-9497-43A8-8B62-9B6567F75329}"/>
              </a:ext>
            </a:extLst>
          </p:cNvPr>
          <p:cNvSpPr txBox="1">
            <a:spLocks/>
          </p:cNvSpPr>
          <p:nvPr/>
        </p:nvSpPr>
        <p:spPr>
          <a:xfrm>
            <a:off x="6724315" y="2045175"/>
            <a:ext cx="3174129" cy="9490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Importar uma biblioteca de materiais.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609C7D-8B93-4B03-AD3B-7A4909A6ECC0}"/>
              </a:ext>
            </a:extLst>
          </p:cNvPr>
          <p:cNvSpPr txBox="1">
            <a:spLocks/>
          </p:cNvSpPr>
          <p:nvPr/>
        </p:nvSpPr>
        <p:spPr>
          <a:xfrm>
            <a:off x="6724316" y="3111334"/>
            <a:ext cx="3174129" cy="74548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Criar um </a:t>
            </a:r>
            <a:r>
              <a:rPr lang="pt-BR" sz="2400" dirty="0" err="1"/>
              <a:t>run</a:t>
            </a:r>
            <a:r>
              <a:rPr lang="pt-BR" sz="2400" dirty="0"/>
              <a:t> para nosso app iniciar algo</a:t>
            </a:r>
          </a:p>
        </p:txBody>
      </p:sp>
    </p:spTree>
    <p:extLst>
      <p:ext uri="{BB962C8B-B14F-4D97-AF65-F5344CB8AC3E}">
        <p14:creationId xmlns:p14="http://schemas.microsoft.com/office/powerpoint/2010/main" val="432621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538039" y="738554"/>
            <a:ext cx="7549661" cy="5861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Cuidado com as virgulas e fechamentos do código.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30D5D38-84CE-49D3-AD56-81CAE29EB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6" t="21877" r="13594" b="19921"/>
          <a:stretch/>
        </p:blipFill>
        <p:spPr>
          <a:xfrm>
            <a:off x="949569" y="1784542"/>
            <a:ext cx="7138132" cy="388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68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4010646-6127-46E8-84CB-E11C550775FF}"/>
              </a:ext>
            </a:extLst>
          </p:cNvPr>
          <p:cNvSpPr txBox="1">
            <a:spLocks/>
          </p:cNvSpPr>
          <p:nvPr/>
        </p:nvSpPr>
        <p:spPr>
          <a:xfrm>
            <a:off x="3047390" y="1184029"/>
            <a:ext cx="6494584" cy="121920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Vamos dar espaço de recuo nos botões e </a:t>
            </a:r>
            <a:r>
              <a:rPr lang="pt-BR" sz="2400" dirty="0" err="1">
                <a:solidFill>
                  <a:schemeClr val="tx1"/>
                </a:solidFill>
              </a:rPr>
              <a:t>labels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Lembre-se que usamos o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no programa anterior passando o </a:t>
            </a:r>
            <a:r>
              <a:rPr lang="pt-BR" sz="2400" dirty="0" err="1">
                <a:solidFill>
                  <a:schemeClr val="tx1"/>
                </a:solidFill>
              </a:rPr>
              <a:t>edgeinsets.all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Desta vez temos posição definida: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Então use o </a:t>
            </a:r>
            <a:r>
              <a:rPr lang="pt-BR" sz="2400" dirty="0" err="1">
                <a:solidFill>
                  <a:schemeClr val="tx1"/>
                </a:solidFill>
              </a:rPr>
              <a:t>edgeinsets.fromLTRB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Veja mais em: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hlinkClick r:id="rId2"/>
              </a:rPr>
              <a:t>https://api.flutter.dev/flutter/painting/EdgeInsets-class.html</a:t>
            </a: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2DEAE73-EDB9-49CD-B77C-2B256BC13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54" t="25294" r="6152" b="17451"/>
          <a:stretch/>
        </p:blipFill>
        <p:spPr>
          <a:xfrm>
            <a:off x="328247" y="810601"/>
            <a:ext cx="2296502" cy="431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1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E9D47B-27E6-4E68-83A9-7269F00A1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60" t="30660" r="6267" b="17450"/>
          <a:stretch/>
        </p:blipFill>
        <p:spPr>
          <a:xfrm>
            <a:off x="7467598" y="605676"/>
            <a:ext cx="2577857" cy="450080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FD501E-0084-45F6-85A4-59282224D4E8}"/>
              </a:ext>
            </a:extLst>
          </p:cNvPr>
          <p:cNvSpPr txBox="1">
            <a:spLocks/>
          </p:cNvSpPr>
          <p:nvPr/>
        </p:nvSpPr>
        <p:spPr>
          <a:xfrm>
            <a:off x="785446" y="1031631"/>
            <a:ext cx="6494584" cy="121920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/>
                </a:solidFill>
              </a:rPr>
              <a:t>Podemos chamar o mesmo </a:t>
            </a:r>
            <a:r>
              <a:rPr lang="pt-BR" sz="2400" dirty="0" err="1">
                <a:solidFill>
                  <a:schemeClr val="tx1"/>
                </a:solidFill>
              </a:rPr>
              <a:t>edgeinsets.fromLTRB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/>
                </a:solidFill>
              </a:rPr>
              <a:t> ou podemos chamar o </a:t>
            </a:r>
            <a:r>
              <a:rPr lang="pt-BR" sz="2400" dirty="0" err="1">
                <a:solidFill>
                  <a:schemeClr val="tx1"/>
                </a:solidFill>
              </a:rPr>
              <a:t>edgeinsets.only</a:t>
            </a:r>
            <a:r>
              <a:rPr lang="pt-BR" sz="2400" dirty="0">
                <a:solidFill>
                  <a:schemeClr val="tx1"/>
                </a:solidFill>
              </a:rPr>
              <a:t> para passarmos </a:t>
            </a:r>
            <a:r>
              <a:rPr lang="pt-BR" sz="2400" dirty="0" err="1">
                <a:solidFill>
                  <a:schemeClr val="tx1"/>
                </a:solidFill>
              </a:rPr>
              <a:t>somentes</a:t>
            </a:r>
            <a:r>
              <a:rPr lang="pt-BR" sz="2400" dirty="0">
                <a:solidFill>
                  <a:schemeClr val="tx1"/>
                </a:solidFill>
              </a:rPr>
              <a:t> as posições de cima e embaixo.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tx1"/>
                </a:solidFill>
              </a:rPr>
              <a:t>Não esqueça de alinha tudo com o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Dica: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(10.0, 0.0, 10.0, 0.0)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(</a:t>
            </a:r>
            <a:r>
              <a:rPr lang="pt-BR" dirty="0" err="1">
                <a:solidFill>
                  <a:schemeClr val="tx1"/>
                </a:solidFill>
              </a:rPr>
              <a:t>left</a:t>
            </a:r>
            <a:r>
              <a:rPr lang="pt-BR" dirty="0">
                <a:solidFill>
                  <a:schemeClr val="tx1"/>
                </a:solidFill>
              </a:rPr>
              <a:t>, top, </a:t>
            </a:r>
            <a:r>
              <a:rPr lang="pt-BR" dirty="0" err="1">
                <a:solidFill>
                  <a:schemeClr val="tx1"/>
                </a:solidFill>
              </a:rPr>
              <a:t>right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err="1">
                <a:solidFill>
                  <a:schemeClr val="tx1"/>
                </a:solidFill>
              </a:rPr>
              <a:t>bottom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0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1CF15F-9480-4812-9445-A04EFD619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09" t="21578" r="14571" b="19394"/>
          <a:stretch/>
        </p:blipFill>
        <p:spPr>
          <a:xfrm>
            <a:off x="35169" y="311751"/>
            <a:ext cx="7420707" cy="432716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0BFA2F8-673B-4FBA-B3ED-D495E553E59D}"/>
              </a:ext>
            </a:extLst>
          </p:cNvPr>
          <p:cNvSpPr/>
          <p:nvPr/>
        </p:nvSpPr>
        <p:spPr>
          <a:xfrm>
            <a:off x="35168" y="1736010"/>
            <a:ext cx="6740769" cy="10992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E9D47B-27E6-4E68-83A9-7269F00A1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60" t="30660" r="6267" b="17450"/>
          <a:stretch/>
        </p:blipFill>
        <p:spPr>
          <a:xfrm>
            <a:off x="7467598" y="605676"/>
            <a:ext cx="2577857" cy="45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54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E9D47B-27E6-4E68-83A9-7269F00A1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60" t="30660" r="6267" b="17450"/>
          <a:stretch/>
        </p:blipFill>
        <p:spPr>
          <a:xfrm>
            <a:off x="7467598" y="605676"/>
            <a:ext cx="2577857" cy="450080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FD501E-0084-45F6-85A4-59282224D4E8}"/>
              </a:ext>
            </a:extLst>
          </p:cNvPr>
          <p:cNvSpPr txBox="1">
            <a:spLocks/>
          </p:cNvSpPr>
          <p:nvPr/>
        </p:nvSpPr>
        <p:spPr>
          <a:xfrm>
            <a:off x="785446" y="1922585"/>
            <a:ext cx="6494584" cy="121920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O botão calcular e o texto </a:t>
            </a:r>
            <a:r>
              <a:rPr lang="pt-BR" sz="2400" dirty="0" err="1">
                <a:solidFill>
                  <a:schemeClr val="tx1"/>
                </a:solidFill>
              </a:rPr>
              <a:t>info</a:t>
            </a:r>
            <a:r>
              <a:rPr lang="pt-BR" sz="2400" dirty="0">
                <a:solidFill>
                  <a:schemeClr val="tx1"/>
                </a:solidFill>
              </a:rPr>
              <a:t> poderão estar muito colados. Então vamos criar um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no container. Coloque o container como uma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do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711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FD501E-0084-45F6-85A4-59282224D4E8}"/>
              </a:ext>
            </a:extLst>
          </p:cNvPr>
          <p:cNvSpPr txBox="1">
            <a:spLocks/>
          </p:cNvSpPr>
          <p:nvPr/>
        </p:nvSpPr>
        <p:spPr>
          <a:xfrm>
            <a:off x="785446" y="424762"/>
            <a:ext cx="6494584" cy="6068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Recorte todo o seu container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623CB7-BC77-4B62-96B7-8F3742E41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3" t="12910" r="8827" b="24760"/>
          <a:stretch/>
        </p:blipFill>
        <p:spPr>
          <a:xfrm>
            <a:off x="634973" y="1391628"/>
            <a:ext cx="8557846" cy="427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51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C12B2E-D5F2-4EF2-870D-06916FDA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8" t="17451" r="71023" b="68811"/>
          <a:stretch/>
        </p:blipFill>
        <p:spPr>
          <a:xfrm>
            <a:off x="430509" y="3291937"/>
            <a:ext cx="8874463" cy="1453018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2934D2B-1D52-4359-972F-F4C124A20732}"/>
              </a:ext>
            </a:extLst>
          </p:cNvPr>
          <p:cNvSpPr txBox="1">
            <a:spLocks/>
          </p:cNvSpPr>
          <p:nvPr/>
        </p:nvSpPr>
        <p:spPr>
          <a:xfrm>
            <a:off x="826249" y="728196"/>
            <a:ext cx="8082981" cy="6068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Crie um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 e chamando o </a:t>
            </a:r>
            <a:r>
              <a:rPr lang="pt-BR" sz="2400" dirty="0" err="1">
                <a:solidFill>
                  <a:schemeClr val="tx1"/>
                </a:solidFill>
              </a:rPr>
              <a:t>edgeInsets.only</a:t>
            </a:r>
            <a:r>
              <a:rPr lang="pt-BR" sz="2400" dirty="0">
                <a:solidFill>
                  <a:schemeClr val="tx1"/>
                </a:solidFill>
              </a:rPr>
              <a:t>. Devemos então criar uma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e colar o container.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O container será filho deste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endParaRPr lang="pt-BR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648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C7F930-18AF-490E-B211-D647D5AC6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99" t="22015" r="27019" b="59921"/>
          <a:stretch/>
        </p:blipFill>
        <p:spPr>
          <a:xfrm>
            <a:off x="1265127" y="2544664"/>
            <a:ext cx="6676501" cy="2430050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E6307C8-27BB-4628-9972-E158491E4DDD}"/>
              </a:ext>
            </a:extLst>
          </p:cNvPr>
          <p:cNvSpPr txBox="1">
            <a:spLocks/>
          </p:cNvSpPr>
          <p:nvPr/>
        </p:nvSpPr>
        <p:spPr>
          <a:xfrm>
            <a:off x="785446" y="1303993"/>
            <a:ext cx="8468930" cy="60686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Crie um </a:t>
            </a:r>
            <a:r>
              <a:rPr lang="pt-BR" sz="2400" dirty="0" err="1">
                <a:solidFill>
                  <a:schemeClr val="tx1"/>
                </a:solidFill>
              </a:rPr>
              <a:t>padding</a:t>
            </a:r>
            <a:r>
              <a:rPr lang="pt-BR" sz="2400" dirty="0">
                <a:solidFill>
                  <a:schemeClr val="tx1"/>
                </a:solidFill>
              </a:rPr>
              <a:t>  e chamando o </a:t>
            </a:r>
            <a:r>
              <a:rPr lang="pt-BR" sz="2400" dirty="0" err="1">
                <a:solidFill>
                  <a:schemeClr val="tx1"/>
                </a:solidFill>
              </a:rPr>
              <a:t>edgeInsets.only</a:t>
            </a:r>
            <a:r>
              <a:rPr lang="pt-BR" sz="2400" dirty="0">
                <a:solidFill>
                  <a:schemeClr val="tx1"/>
                </a:solidFill>
              </a:rPr>
              <a:t> logo acima do </a:t>
            </a:r>
            <a:r>
              <a:rPr lang="pt-BR" sz="2400" dirty="0" err="1">
                <a:solidFill>
                  <a:schemeClr val="tx1"/>
                </a:solidFill>
              </a:rPr>
              <a:t>RaiseButton</a:t>
            </a:r>
            <a:r>
              <a:rPr lang="pt-BR" sz="2400" dirty="0">
                <a:solidFill>
                  <a:schemeClr val="tx1"/>
                </a:solidFill>
              </a:rPr>
              <a:t> para criar um alinhamento especifico.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37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ED8B187-A025-4A96-B707-EF20FC1B018A}"/>
              </a:ext>
            </a:extLst>
          </p:cNvPr>
          <p:cNvSpPr/>
          <p:nvPr/>
        </p:nvSpPr>
        <p:spPr>
          <a:xfrm>
            <a:off x="785446" y="1031631"/>
            <a:ext cx="8757139" cy="879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0C12B2E-D5F2-4EF2-870D-06916FDA0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8" t="17451" r="56622" b="25585"/>
          <a:stretch/>
        </p:blipFill>
        <p:spPr>
          <a:xfrm>
            <a:off x="0" y="973018"/>
            <a:ext cx="10050950" cy="42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3E899-CAF9-42A3-894A-FA5EBF58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A5F807-BD2C-49D4-91CE-9E77B7027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26148"/>
            <a:ext cx="8588436" cy="33267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Crie todas as funções de controle e cálculos de nosso app</a:t>
            </a:r>
          </a:p>
          <a:p>
            <a:pPr marL="0" indent="0">
              <a:buNone/>
            </a:pPr>
            <a:r>
              <a:rPr lang="pt-BR" dirty="0"/>
              <a:t>As mensagens após o calculo deverão ser: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abaixo 18.6 – Abaixo do Peso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igual 18.6 a 24.9 – Peso ideal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25 a 29.9 – Levemente acima do Peso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30 a 34.9 – Obesidade grau I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entre 35 a 39.9 – Obesidade grau II</a:t>
            </a:r>
          </a:p>
          <a:p>
            <a:pPr marL="0" indent="0">
              <a:buNone/>
            </a:pPr>
            <a:r>
              <a:rPr lang="pt-BR" dirty="0" err="1"/>
              <a:t>Imc</a:t>
            </a:r>
            <a:r>
              <a:rPr lang="pt-BR" dirty="0"/>
              <a:t> igual ou maior 40 – Obesidade grau III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052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227D37E-FD80-4B27-A5AB-274BC18F726C}"/>
              </a:ext>
            </a:extLst>
          </p:cNvPr>
          <p:cNvSpPr txBox="1">
            <a:spLocks/>
          </p:cNvSpPr>
          <p:nvPr/>
        </p:nvSpPr>
        <p:spPr>
          <a:xfrm>
            <a:off x="7134623" y="1869328"/>
            <a:ext cx="3174129" cy="21751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Criar um </a:t>
            </a:r>
            <a:r>
              <a:rPr lang="pt-BR" sz="2400" dirty="0" err="1"/>
              <a:t>StateFulWidget</a:t>
            </a: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Para podemos </a:t>
            </a:r>
            <a:r>
              <a:rPr lang="pt-BR" sz="2400" dirty="0" err="1"/>
              <a:t>extender</a:t>
            </a:r>
            <a:r>
              <a:rPr lang="pt-BR" sz="2400" dirty="0"/>
              <a:t> para nosso código principal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AB6FE0E-7C20-49E6-A235-317CDA49A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12085" r="25572" b="25173"/>
          <a:stretch/>
        </p:blipFill>
        <p:spPr>
          <a:xfrm>
            <a:off x="0" y="0"/>
            <a:ext cx="6453986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8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227D37E-FD80-4B27-A5AB-274BC18F726C}"/>
              </a:ext>
            </a:extLst>
          </p:cNvPr>
          <p:cNvSpPr txBox="1">
            <a:spLocks/>
          </p:cNvSpPr>
          <p:nvPr/>
        </p:nvSpPr>
        <p:spPr>
          <a:xfrm>
            <a:off x="5040312" y="2080343"/>
            <a:ext cx="4424378" cy="21751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Vamos começar nosso layout pela barra superior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B16161-B8A2-412E-B1A1-A1CD52BEC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3" t="15988" r="52204" b="7424"/>
          <a:stretch/>
        </p:blipFill>
        <p:spPr>
          <a:xfrm>
            <a:off x="0" y="0"/>
            <a:ext cx="3850806" cy="567055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020E925-4F41-4A63-BEE5-83ACC4E74086}"/>
              </a:ext>
            </a:extLst>
          </p:cNvPr>
          <p:cNvSpPr/>
          <p:nvPr/>
        </p:nvSpPr>
        <p:spPr>
          <a:xfrm rot="10800000">
            <a:off x="3443315" y="450273"/>
            <a:ext cx="4329083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72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227D37E-FD80-4B27-A5AB-274BC18F726C}"/>
              </a:ext>
            </a:extLst>
          </p:cNvPr>
          <p:cNvSpPr txBox="1">
            <a:spLocks/>
          </p:cNvSpPr>
          <p:nvPr/>
        </p:nvSpPr>
        <p:spPr>
          <a:xfrm>
            <a:off x="2625970" y="1497854"/>
            <a:ext cx="6791828" cy="239150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Devemos usar o </a:t>
            </a:r>
            <a:r>
              <a:rPr lang="pt-BR" sz="2400" dirty="0" err="1"/>
              <a:t>Scaffold</a:t>
            </a:r>
            <a:r>
              <a:rPr lang="pt-BR" sz="2400" dirty="0"/>
              <a:t> para implementar estas barras. Podemos encontrar mais informações em:</a:t>
            </a:r>
          </a:p>
          <a:p>
            <a:pPr marL="0" indent="0">
              <a:buNone/>
            </a:pPr>
            <a:r>
              <a:rPr lang="pt-BR" sz="2000" dirty="0">
                <a:hlinkClick r:id="rId2"/>
              </a:rPr>
              <a:t>https://api.flutter.dev/flutter/material/Scaffold-class.html</a:t>
            </a: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6F15BB-2637-4334-A3D5-66D9D5D78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86" t="17451" r="27317" b="16091"/>
          <a:stretch/>
        </p:blipFill>
        <p:spPr>
          <a:xfrm>
            <a:off x="123565" y="1430215"/>
            <a:ext cx="2162434" cy="355256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D7C92900-5F6F-49FD-81F6-3622BCDD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dirty="0" err="1"/>
              <a:t>Scaffold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EC231C-FE81-4615-B038-C98EFF957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92" t="32311" r="79998" b="25452"/>
          <a:stretch/>
        </p:blipFill>
        <p:spPr>
          <a:xfrm>
            <a:off x="4568220" y="2823550"/>
            <a:ext cx="1453664" cy="23991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F028E93-B1E8-4F15-AE4A-88174424A6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25" t="33136" r="79881" b="24626"/>
          <a:stretch/>
        </p:blipFill>
        <p:spPr>
          <a:xfrm>
            <a:off x="7057294" y="2835275"/>
            <a:ext cx="1430214" cy="23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227D37E-FD80-4B27-A5AB-274BC18F726C}"/>
              </a:ext>
            </a:extLst>
          </p:cNvPr>
          <p:cNvSpPr txBox="1">
            <a:spLocks/>
          </p:cNvSpPr>
          <p:nvPr/>
        </p:nvSpPr>
        <p:spPr>
          <a:xfrm>
            <a:off x="6353907" y="1531314"/>
            <a:ext cx="3457087" cy="13039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Retire o container e crie um </a:t>
            </a:r>
            <a:r>
              <a:rPr lang="pt-BR" sz="2400" dirty="0" err="1"/>
              <a:t>scaffold</a:t>
            </a:r>
            <a:r>
              <a:rPr lang="pt-BR" sz="2400" dirty="0"/>
              <a:t> com sua barra e nome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Salve  e  rode no emulador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29C996-DD74-4115-96BA-9EAFE6878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0" t="50000" r="28247" b="28475"/>
          <a:stretch/>
        </p:blipFill>
        <p:spPr>
          <a:xfrm>
            <a:off x="-1" y="-1"/>
            <a:ext cx="6191355" cy="21101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EC80153-0073-4888-814F-E67BAE901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90" t="43456" r="26852" b="20219"/>
          <a:stretch/>
        </p:blipFill>
        <p:spPr>
          <a:xfrm>
            <a:off x="0" y="2222256"/>
            <a:ext cx="6152068" cy="344829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D7BBD52-5192-44F5-8204-C58E05A35BD7}"/>
              </a:ext>
            </a:extLst>
          </p:cNvPr>
          <p:cNvSpPr/>
          <p:nvPr/>
        </p:nvSpPr>
        <p:spPr>
          <a:xfrm>
            <a:off x="1817078" y="1019907"/>
            <a:ext cx="1981199" cy="4103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913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96C7CD-95E5-4A89-96AA-2539DA53C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09" t="10021" r="11618" b="18156"/>
          <a:stretch/>
        </p:blipFill>
        <p:spPr>
          <a:xfrm>
            <a:off x="879230" y="40660"/>
            <a:ext cx="8088923" cy="56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99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2899</TotalTime>
  <Words>983</Words>
  <Application>Microsoft Office PowerPoint</Application>
  <PresentationFormat>Personalizar</PresentationFormat>
  <Paragraphs>115</Paragraphs>
  <Slides>49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5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Calculadora de IMC</vt:lpstr>
      <vt:lpstr>Crie o Projeto em Branco</vt:lpstr>
      <vt:lpstr>Primeiro Projeto</vt:lpstr>
      <vt:lpstr>Apresentação do PowerPoint</vt:lpstr>
      <vt:lpstr>Apresentação do PowerPoint</vt:lpstr>
      <vt:lpstr>Scaffold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Como reconhecer então o desenho de todos os botões?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Próxima aula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198</cp:revision>
  <dcterms:created xsi:type="dcterms:W3CDTF">2019-09-09T16:05:57Z</dcterms:created>
  <dcterms:modified xsi:type="dcterms:W3CDTF">2020-02-28T13:15:38Z</dcterms:modified>
  <dc:language>pt-BR</dc:language>
</cp:coreProperties>
</file>